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59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542708"/>
    <a:srgbClr val="6600FF"/>
    <a:srgbClr val="000000"/>
    <a:srgbClr val="FF00FF"/>
    <a:srgbClr val="660066"/>
    <a:srgbClr val="AE2894"/>
    <a:srgbClr val="FFFF00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/>
              <a:t>Основные параметры проекта бюджета поселения </a:t>
            </a:r>
            <a:r>
              <a:rPr lang="ru-RU" sz="2800" dirty="0" smtClean="0"/>
              <a:t>на 2026 год и плановый</a:t>
            </a:r>
            <a:r>
              <a:rPr lang="ru-RU" sz="2800" baseline="0" dirty="0" smtClean="0"/>
              <a:t> период 2027 и 2028 годов</a:t>
            </a:r>
            <a:endParaRPr lang="ru-RU" sz="2800" dirty="0"/>
          </a:p>
        </c:rich>
      </c:tx>
      <c:layout>
        <c:manualLayout>
          <c:xMode val="edge"/>
          <c:yMode val="edge"/>
          <c:x val="0.11778346470717931"/>
          <c:y val="4.58651001279717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495989437297846E-2"/>
          <c:y val="0.21606809624421941"/>
          <c:w val="0.8747661094964152"/>
          <c:h val="0.662285069484989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21140.3</c:v>
                </c:pt>
                <c:pt idx="1">
                  <c:v>20899.8</c:v>
                </c:pt>
                <c:pt idx="2">
                  <c:v>21432.6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21140.3</c:v>
                </c:pt>
                <c:pt idx="1">
                  <c:v>20899.8</c:v>
                </c:pt>
                <c:pt idx="2">
                  <c:v>21432.6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311576"/>
        <c:axId val="323311968"/>
        <c:axId val="322083496"/>
      </c:bar3DChart>
      <c:catAx>
        <c:axId val="323311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11968"/>
        <c:crosses val="autoZero"/>
        <c:auto val="1"/>
        <c:lblAlgn val="ctr"/>
        <c:lblOffset val="100"/>
        <c:noMultiLvlLbl val="0"/>
      </c:catAx>
      <c:valAx>
        <c:axId val="32331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11576"/>
        <c:crosses val="autoZero"/>
        <c:crossBetween val="between"/>
      </c:valAx>
      <c:serAx>
        <c:axId val="3220834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11968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sng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u="sng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НДФЛ</a:t>
            </a:r>
          </a:p>
        </c:rich>
      </c:tx>
      <c:layout>
        <c:manualLayout>
          <c:xMode val="edge"/>
          <c:yMode val="edge"/>
          <c:x val="0.43038991333963161"/>
          <c:y val="5.4410393585622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sng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82321397631292"/>
          <c:y val="0.2309875460149092"/>
          <c:w val="0.81950317016084251"/>
          <c:h val="0.50717955493826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pattFill prst="ltDnDiag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solidFill>
                <a:schemeClr val="dk1">
                  <a:tint val="88500"/>
                </a:schemeClr>
              </a:solidFill>
            </a:ln>
            <a:effectLst/>
            <a:sp3d>
              <a:contourClr>
                <a:schemeClr val="dk1">
                  <a:tint val="885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1256453016126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1135.5</c:v>
                </c:pt>
                <c:pt idx="1">
                  <c:v>1221</c:v>
                </c:pt>
                <c:pt idx="2">
                  <c:v>1596.6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pyramid"/>
        <c:axId val="323308048"/>
        <c:axId val="323306480"/>
        <c:axId val="322686728"/>
      </c:bar3DChart>
      <c:catAx>
        <c:axId val="32330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06480"/>
        <c:crosses val="autoZero"/>
        <c:auto val="1"/>
        <c:lblAlgn val="ctr"/>
        <c:lblOffset val="100"/>
        <c:noMultiLvlLbl val="0"/>
      </c:catAx>
      <c:valAx>
        <c:axId val="32330648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08048"/>
        <c:crosses val="autoZero"/>
        <c:crossBetween val="between"/>
      </c:valAx>
      <c:serAx>
        <c:axId val="3226867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0648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sng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u="sng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ЕСХН</a:t>
            </a:r>
            <a:endParaRPr lang="ru-RU" u="sng" dirty="0">
              <a:solidFill>
                <a:srgbClr val="542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4178703392677191"/>
          <c:y val="6.5184728949112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sng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82321397631292"/>
          <c:y val="0.2309875460149092"/>
          <c:w val="0.81950317016084251"/>
          <c:h val="0.50717955493826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ЕСХН</c:v>
                </c:pt>
              </c:strCache>
            </c:strRef>
          </c:tx>
          <c:spPr>
            <a:pattFill prst="ltDnDiag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solidFill>
                <a:schemeClr val="dk1">
                  <a:tint val="88500"/>
                </a:schemeClr>
              </a:solidFill>
            </a:ln>
            <a:effectLst/>
            <a:sp3d>
              <a:contourClr>
                <a:schemeClr val="dk1">
                  <a:tint val="885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1256453016126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11540.7</c:v>
                </c:pt>
                <c:pt idx="1">
                  <c:v>11760.3</c:v>
                </c:pt>
                <c:pt idx="2">
                  <c:v>11934.5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pyramid"/>
        <c:axId val="323307264"/>
        <c:axId val="323308440"/>
        <c:axId val="322684184"/>
      </c:bar3DChart>
      <c:catAx>
        <c:axId val="32330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08440"/>
        <c:crosses val="autoZero"/>
        <c:auto val="1"/>
        <c:lblAlgn val="ctr"/>
        <c:lblOffset val="100"/>
        <c:noMultiLvlLbl val="0"/>
      </c:catAx>
      <c:valAx>
        <c:axId val="32330844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07264"/>
        <c:crosses val="autoZero"/>
        <c:crossBetween val="between"/>
      </c:valAx>
      <c:serAx>
        <c:axId val="3226841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30844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sng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u="sng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НИФЛ</a:t>
            </a:r>
            <a:endParaRPr lang="ru-RU" u="sng" dirty="0">
              <a:solidFill>
                <a:srgbClr val="542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4178703392677191"/>
          <c:y val="6.5184728949112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sng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82321397631292"/>
          <c:y val="0.2309875460149092"/>
          <c:w val="0.81950317016084251"/>
          <c:h val="0.50717955493826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НИФЛ</c:v>
                </c:pt>
              </c:strCache>
            </c:strRef>
          </c:tx>
          <c:spPr>
            <a:pattFill prst="ltDnDiag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solidFill>
                <a:schemeClr val="dk1">
                  <a:tint val="88500"/>
                </a:schemeClr>
              </a:solidFill>
            </a:ln>
            <a:effectLst/>
            <a:sp3d>
              <a:contourClr>
                <a:schemeClr val="dk1">
                  <a:tint val="885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1256453016126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477</c:v>
                </c:pt>
                <c:pt idx="1">
                  <c:v>482</c:v>
                </c:pt>
                <c:pt idx="2">
                  <c:v>486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pyramid"/>
        <c:axId val="266173928"/>
        <c:axId val="296814648"/>
        <c:axId val="322688424"/>
      </c:bar3DChart>
      <c:catAx>
        <c:axId val="26617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4648"/>
        <c:crosses val="autoZero"/>
        <c:auto val="1"/>
        <c:lblAlgn val="ctr"/>
        <c:lblOffset val="100"/>
        <c:noMultiLvlLbl val="0"/>
      </c:catAx>
      <c:valAx>
        <c:axId val="29681464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173928"/>
        <c:crosses val="autoZero"/>
        <c:crossBetween val="between"/>
      </c:valAx>
      <c:serAx>
        <c:axId val="3226884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464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sng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u="sng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Земельный</a:t>
            </a:r>
            <a:r>
              <a:rPr lang="ru-RU" b="1" u="sng" baseline="0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налог</a:t>
            </a:r>
            <a:endParaRPr lang="ru-RU" b="1" u="sng" dirty="0">
              <a:solidFill>
                <a:srgbClr val="542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7763725860109703"/>
          <c:y val="6.5184728949112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sng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82321397631292"/>
          <c:y val="0.2309875460149092"/>
          <c:w val="0.81950317016084251"/>
          <c:h val="0.50717955493826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</c:v>
                </c:pt>
              </c:strCache>
            </c:strRef>
          </c:tx>
          <c:spPr>
            <a:pattFill prst="ltDnDiag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solidFill>
                <a:schemeClr val="dk1">
                  <a:tint val="88500"/>
                </a:schemeClr>
              </a:solidFill>
            </a:ln>
            <a:effectLst/>
            <a:sp3d>
              <a:contourClr>
                <a:schemeClr val="dk1">
                  <a:tint val="885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5665,0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5721,0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12564530161263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5779,0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477</c:v>
                </c:pt>
                <c:pt idx="1">
                  <c:v>482</c:v>
                </c:pt>
                <c:pt idx="2">
                  <c:v>486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ltDnDiag">
              <a:fgClr>
                <a:schemeClr val="dk1">
                  <a:tint val="55000"/>
                </a:schemeClr>
              </a:fgClr>
              <a:bgClr>
                <a:schemeClr val="dk1">
                  <a:tint val="55000"/>
                  <a:lumMod val="20000"/>
                  <a:lumOff val="80000"/>
                </a:schemeClr>
              </a:bgClr>
            </a:pattFill>
            <a:ln>
              <a:solidFill>
                <a:schemeClr val="dk1">
                  <a:tint val="55000"/>
                </a:schemeClr>
              </a:solidFill>
            </a:ln>
            <a:effectLst/>
            <a:sp3d>
              <a:contourClr>
                <a:schemeClr val="dk1">
                  <a:tint val="55000"/>
                </a:schemeClr>
              </a:contourClr>
            </a:sp3d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pyramid"/>
        <c:axId val="296813472"/>
        <c:axId val="296815824"/>
        <c:axId val="322689696"/>
      </c:bar3DChart>
      <c:catAx>
        <c:axId val="2968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5824"/>
        <c:crosses val="autoZero"/>
        <c:auto val="1"/>
        <c:lblAlgn val="ctr"/>
        <c:lblOffset val="100"/>
        <c:noMultiLvlLbl val="0"/>
      </c:catAx>
      <c:valAx>
        <c:axId val="29681582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3472"/>
        <c:crosses val="autoZero"/>
        <c:crossBetween val="between"/>
      </c:valAx>
      <c:serAx>
        <c:axId val="3226896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582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49332466729886"/>
          <c:y val="0.11603530210454854"/>
          <c:w val="0.86144175821053492"/>
          <c:h val="0.7341460728814193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chemeClr val="accent2">
                <a:shade val="76000"/>
                <a:alpha val="85000"/>
              </a:schemeClr>
            </a:solidFill>
            <a:ln w="9525" cap="flat" cmpd="sng" algn="ctr">
              <a:solidFill>
                <a:schemeClr val="accent2">
                  <a:shade val="76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76000"/>
                  <a:lumMod val="75000"/>
                </a:schemeClr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564.5</c:v>
                </c:pt>
                <c:pt idx="1">
                  <c:v>564.5</c:v>
                </c:pt>
                <c:pt idx="2">
                  <c:v>564.5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Штрафы. Санкции, возмещение ущерба</c:v>
                </c:pt>
              </c:strCache>
            </c:strRef>
          </c:tx>
          <c:spPr>
            <a:solidFill>
              <a:schemeClr val="accent2">
                <a:tint val="77000"/>
                <a:alpha val="85000"/>
              </a:schemeClr>
            </a:solidFill>
            <a:ln w="9525" cap="flat" cmpd="sng" algn="ctr">
              <a:solidFill>
                <a:schemeClr val="accent2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tint val="77000"/>
                  <a:lumMod val="75000"/>
                </a:schemeClr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96814256"/>
        <c:axId val="296817000"/>
        <c:axId val="0"/>
      </c:bar3DChart>
      <c:catAx>
        <c:axId val="296814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7000"/>
        <c:crosses val="autoZero"/>
        <c:auto val="1"/>
        <c:lblAlgn val="ctr"/>
        <c:lblOffset val="100"/>
        <c:noMultiLvlLbl val="0"/>
      </c:catAx>
      <c:valAx>
        <c:axId val="296817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681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24636616583194212"/>
          <c:y val="2.1991452001491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1757.6</c:v>
                </c:pt>
                <c:pt idx="1">
                  <c:v>1151</c:v>
                </c:pt>
                <c:pt idx="2">
                  <c:v>1072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Расходы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42771494252873565"/>
          <c:y val="1.4605037242844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  <a:sp3d contourW="25400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34784.699999999997</c:v>
                </c:pt>
                <c:pt idx="1">
                  <c:v>1411.1</c:v>
                </c:pt>
                <c:pt idx="2">
                  <c:v>1071.7</c:v>
                </c:pt>
                <c:pt idx="3">
                  <c:v>172.1</c:v>
                </c:pt>
                <c:pt idx="4">
                  <c:v>6062.1</c:v>
                </c:pt>
                <c:pt idx="5">
                  <c:v>163.9</c:v>
                </c:pt>
                <c:pt idx="6">
                  <c:v>18787.3</c:v>
                </c:pt>
                <c:pt idx="7">
                  <c:v>1019.8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0.10619</cdr:x>
      <cdr:y>0.47932</cdr:y>
    </cdr:from>
    <cdr:to>
      <cdr:x>0.23894</cdr:x>
      <cdr:y>0.56691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5131" y="2610676"/>
          <a:ext cx="993914" cy="477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21140,3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0.18053</cdr:x>
      <cdr:y>0.38686</cdr:y>
    </cdr:from>
    <cdr:to>
      <cdr:x>0.31681</cdr:x>
      <cdr:y>0.45499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51721" y="2107096"/>
          <a:ext cx="1020418" cy="371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21140,3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0.35575</cdr:x>
      <cdr:y>0.57178</cdr:y>
    </cdr:from>
    <cdr:to>
      <cdr:x>0.4885</cdr:x>
      <cdr:y>0.6545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663686" y="3114261"/>
          <a:ext cx="993913" cy="450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20899,8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0.39292</cdr:x>
      <cdr:y>0.50304</cdr:y>
    </cdr:from>
    <cdr:to>
      <cdr:x>0.52743</cdr:x>
      <cdr:y>0.57299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941982" y="2739887"/>
          <a:ext cx="1007165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20899,8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0.54745</cdr:x>
      <cdr:y>0.36398</cdr:y>
    </cdr:from>
    <cdr:to>
      <cdr:x>0.67665</cdr:x>
      <cdr:y>0.43211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548801" y="2291175"/>
          <a:ext cx="1073567" cy="428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21432,6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0.62762</cdr:x>
      <cdr:y>0.28303</cdr:y>
    </cdr:from>
    <cdr:to>
      <cdr:x>0.77629</cdr:x>
      <cdr:y>0.34386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214953" y="1781626"/>
          <a:ext cx="1235338" cy="38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21432,6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0.82655</cdr:x>
      <cdr:y>0.21168</cdr:y>
    </cdr:from>
    <cdr:to>
      <cdr:x>0.98407</cdr:x>
      <cdr:y>0.28467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188765" y="1152938"/>
          <a:ext cx="1179443" cy="397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Тыс. 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0.88904</cdr:x>
      <cdr:y>0.43177</cdr:y>
    </cdr:from>
    <cdr:to>
      <cdr:x>1</cdr:x>
      <cdr:y>0.49491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57924" y="2019300"/>
          <a:ext cx="781051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564,5</a:t>
          </a:r>
          <a:endParaRPr lang="ru-RU" sz="1800" dirty="0">
            <a:solidFill>
              <a:srgbClr val="9900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0.89175</cdr:x>
      <cdr:y>0.66802</cdr:y>
    </cdr:from>
    <cdr:to>
      <cdr:x>0.99188</cdr:x>
      <cdr:y>0.74134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276974" y="3124200"/>
          <a:ext cx="704851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564,5</a:t>
          </a:r>
          <a:endParaRPr lang="ru-RU" sz="1800" dirty="0">
            <a:solidFill>
              <a:srgbClr val="9900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0.17185</cdr:x>
      <cdr:y>0.18534</cdr:y>
    </cdr:from>
    <cdr:to>
      <cdr:x>0.24899</cdr:x>
      <cdr:y>0.25051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09676" y="866775"/>
          <a:ext cx="54292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0,0</a:t>
          </a:r>
          <a:endParaRPr lang="ru-RU" sz="1600" b="1" dirty="0">
            <a:solidFill>
              <a:srgbClr val="9900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0.17185</cdr:x>
      <cdr:y>0.41446</cdr:y>
    </cdr:from>
    <cdr:to>
      <cdr:x>0.24763</cdr:x>
      <cdr:y>0.47352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09676" y="1938337"/>
          <a:ext cx="533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0,0</a:t>
          </a:r>
          <a:endParaRPr lang="ru-RU" sz="1600" b="1" dirty="0">
            <a:solidFill>
              <a:srgbClr val="9900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0.16915</cdr:x>
      <cdr:y>0.62322</cdr:y>
    </cdr:from>
    <cdr:to>
      <cdr:x>0.25575</cdr:x>
      <cdr:y>0.68635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90626" y="2914649"/>
          <a:ext cx="6096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0,0</a:t>
          </a:r>
          <a:endParaRPr lang="ru-RU" sz="1600" b="1" dirty="0">
            <a:solidFill>
              <a:srgbClr val="9900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0.59844</cdr:x>
      <cdr:y>0.33354</cdr:y>
    </cdr:from>
    <cdr:to>
      <cdr:x>0.77656</cdr:x>
      <cdr:y>0.43433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48075" y="1733550"/>
          <a:ext cx="1085850" cy="523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0.63439</cdr:x>
      <cdr:y>0.35553</cdr:y>
    </cdr:from>
    <cdr:to>
      <cdr:x>0.79299</cdr:x>
      <cdr:y>0.46549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19500" y="1847850"/>
          <a:ext cx="904875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660066"/>
              </a:solidFill>
            </a:rPr>
            <a:t>1757,6</a:t>
          </a:r>
          <a:endParaRPr lang="ru-RU" sz="2000" b="1" dirty="0">
            <a:solidFill>
              <a:srgbClr val="660066"/>
            </a:solidFill>
          </a:endParaRPr>
        </a:p>
      </cdr:txBody>
    </cdr:sp>
  </cdr:relSizeAnchor>
  <cdr:relSizeAnchor xmlns:cdr="http://schemas.openxmlformats.org/drawingml/2006/chartDrawing">
    <cdr:from>
      <cdr:x>0.30384</cdr:x>
      <cdr:y>0.48748</cdr:y>
    </cdr:from>
    <cdr:to>
      <cdr:x>0.49416</cdr:x>
      <cdr:y>0.60843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33550" y="2533650"/>
          <a:ext cx="1085850" cy="628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660066"/>
              </a:solidFill>
            </a:rPr>
            <a:t>1151,0</a:t>
          </a:r>
          <a:endParaRPr lang="ru-RU" sz="2000" b="1" dirty="0">
            <a:solidFill>
              <a:srgbClr val="660066"/>
            </a:solidFill>
          </a:endParaRPr>
        </a:p>
      </cdr:txBody>
    </cdr:sp>
  </cdr:relSizeAnchor>
  <cdr:relSizeAnchor xmlns:cdr="http://schemas.openxmlformats.org/drawingml/2006/chartDrawing">
    <cdr:from>
      <cdr:x>0.24541</cdr:x>
      <cdr:y>0.29322</cdr:y>
    </cdr:from>
    <cdr:to>
      <cdr:x>0.40234</cdr:x>
      <cdr:y>0.3537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00176" y="1524000"/>
          <a:ext cx="89535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660066"/>
              </a:solidFill>
            </a:rPr>
            <a:t>1072,0</a:t>
          </a:r>
          <a:endParaRPr lang="ru-RU" sz="2000" b="1" dirty="0">
            <a:solidFill>
              <a:srgbClr val="660066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8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9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1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7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43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5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2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31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2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31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7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9DF4-4EAD-4D06-9812-4A953B1BB23E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DD526-42DA-4FE9-8236-80BC44237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1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3994" y="1434132"/>
            <a:ext cx="5681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к проекту решения Собрания д</a:t>
            </a:r>
            <a:r>
              <a:rPr lang="ru-RU" sz="2400" dirty="0" smtClean="0">
                <a:solidFill>
                  <a:srgbClr val="542708"/>
                </a:solidFill>
                <a:latin typeface="Arial Black" panose="020B0A04020102020204" pitchFamily="34" charset="0"/>
              </a:rPr>
              <a:t>епутатов</a:t>
            </a:r>
            <a:endParaRPr lang="ru-RU" sz="2400" dirty="0">
              <a:solidFill>
                <a:srgbClr val="542708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err="1">
                <a:solidFill>
                  <a:srgbClr val="542708"/>
                </a:solidFill>
                <a:latin typeface="Arial Black" panose="020B0A04020102020204" pitchFamily="34" charset="0"/>
              </a:rPr>
              <a:t>Балко</a:t>
            </a:r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-Грузского сельского поселения</a:t>
            </a:r>
          </a:p>
          <a:p>
            <a:pPr algn="ctr"/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«О бюджете </a:t>
            </a:r>
            <a:r>
              <a:rPr lang="ru-RU" sz="2400" dirty="0" err="1">
                <a:solidFill>
                  <a:srgbClr val="542708"/>
                </a:solidFill>
                <a:latin typeface="Arial Black" panose="020B0A04020102020204" pitchFamily="34" charset="0"/>
              </a:rPr>
              <a:t>Балко</a:t>
            </a:r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-Грузского сельского поселения </a:t>
            </a:r>
            <a:r>
              <a:rPr lang="ru-RU" sz="2400" dirty="0" err="1">
                <a:solidFill>
                  <a:srgbClr val="542708"/>
                </a:solidFill>
                <a:latin typeface="Arial Black" panose="020B0A04020102020204" pitchFamily="34" charset="0"/>
              </a:rPr>
              <a:t>Егорлыкского</a:t>
            </a:r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 района на </a:t>
            </a:r>
            <a:r>
              <a:rPr lang="ru-RU" sz="2400" dirty="0" smtClean="0">
                <a:solidFill>
                  <a:srgbClr val="542708"/>
                </a:solidFill>
                <a:latin typeface="Arial Black" panose="020B0A04020102020204" pitchFamily="34" charset="0"/>
              </a:rPr>
              <a:t>2026 </a:t>
            </a:r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год и на плановый период </a:t>
            </a:r>
            <a:r>
              <a:rPr lang="ru-RU" sz="2400" dirty="0" smtClean="0">
                <a:solidFill>
                  <a:srgbClr val="542708"/>
                </a:solidFill>
                <a:latin typeface="Arial Black" panose="020B0A04020102020204" pitchFamily="34" charset="0"/>
              </a:rPr>
              <a:t>2027 </a:t>
            </a:r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и </a:t>
            </a:r>
            <a:r>
              <a:rPr lang="ru-RU" sz="2400" dirty="0" smtClean="0">
                <a:solidFill>
                  <a:srgbClr val="542708"/>
                </a:solidFill>
                <a:latin typeface="Arial Black" panose="020B0A04020102020204" pitchFamily="34" charset="0"/>
              </a:rPr>
              <a:t>2028 </a:t>
            </a:r>
            <a:r>
              <a:rPr lang="ru-RU" sz="2400" dirty="0">
                <a:solidFill>
                  <a:srgbClr val="542708"/>
                </a:solidFill>
                <a:latin typeface="Arial Black" panose="020B0A04020102020204" pitchFamily="34" charset="0"/>
              </a:rPr>
              <a:t>годов</a:t>
            </a:r>
            <a:r>
              <a:rPr lang="ru-RU" sz="2400" dirty="0" smtClean="0">
                <a:solidFill>
                  <a:srgbClr val="542708"/>
                </a:solidFill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rgbClr val="542708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800100"/>
            <a:ext cx="469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 ДЛЯ ГРАЖДАН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735" y="4638674"/>
            <a:ext cx="4257566" cy="16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7baeb3d4fb5b8ed52e16921639d81fbfe7bb0e36-543414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099" y="104686"/>
            <a:ext cx="7534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налоговых доходов </a:t>
            </a:r>
            <a:endParaRPr lang="en-US" b="1" dirty="0">
              <a:solidFill>
                <a:srgbClr val="542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сельского поселения на </a:t>
            </a:r>
            <a:r>
              <a:rPr lang="ru-RU" b="1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и на плановый период  </a:t>
            </a:r>
            <a:r>
              <a:rPr lang="ru-RU" b="1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b="1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b="1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года.    </a:t>
            </a:r>
            <a:r>
              <a:rPr lang="ru-RU" b="1" dirty="0" smtClean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542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тыс. руб.)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188749241"/>
              </p:ext>
            </p:extLst>
          </p:nvPr>
        </p:nvGraphicFramePr>
        <p:xfrm>
          <a:off x="357158" y="1071546"/>
          <a:ext cx="4071967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108111239"/>
              </p:ext>
            </p:extLst>
          </p:nvPr>
        </p:nvGraphicFramePr>
        <p:xfrm>
          <a:off x="4848225" y="1132702"/>
          <a:ext cx="4219575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870965785"/>
              </p:ext>
            </p:extLst>
          </p:nvPr>
        </p:nvGraphicFramePr>
        <p:xfrm>
          <a:off x="166685" y="3943350"/>
          <a:ext cx="4348165" cy="277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005733517"/>
              </p:ext>
            </p:extLst>
          </p:nvPr>
        </p:nvGraphicFramePr>
        <p:xfrm>
          <a:off x="4943475" y="4067175"/>
          <a:ext cx="4200525" cy="261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658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i?id=743946be5769b097a7e9a4c6a0b7f4707c4abe64-1035509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43" name="Диаграмма 5142"/>
          <p:cNvGraphicFramePr/>
          <p:nvPr>
            <p:extLst>
              <p:ext uri="{D42A27DB-BD31-4B8C-83A1-F6EECF244321}">
                <p14:modId xmlns:p14="http://schemas.microsoft.com/office/powerpoint/2010/main" val="2639270036"/>
              </p:ext>
            </p:extLst>
          </p:nvPr>
        </p:nvGraphicFramePr>
        <p:xfrm>
          <a:off x="800099" y="1352550"/>
          <a:ext cx="7038975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44" name="TextBox 5143"/>
          <p:cNvSpPr txBox="1"/>
          <p:nvPr/>
        </p:nvSpPr>
        <p:spPr>
          <a:xfrm>
            <a:off x="7038974" y="2371725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564,5</a:t>
            </a:r>
            <a:endParaRPr lang="ru-RU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45" name="TextBox 5144"/>
          <p:cNvSpPr txBox="1"/>
          <p:nvPr/>
        </p:nvSpPr>
        <p:spPr>
          <a:xfrm>
            <a:off x="757237" y="200323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 </a:t>
            </a:r>
            <a:r>
              <a:rPr lang="ru-RU" sz="2400" b="1" dirty="0" smtClean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b="1" dirty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r>
              <a:rPr lang="ru-RU" sz="2400" b="1" dirty="0" smtClean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на  </a:t>
            </a:r>
            <a:r>
              <a:rPr lang="en-US" sz="2400" b="1" dirty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dirty="0" smtClean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2400" b="1" dirty="0" smtClean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ru-RU" sz="2400" b="1" dirty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b="1" dirty="0" smtClean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AE2894"/>
                </a:solidFill>
                <a:latin typeface="Times New Roman" pitchFamily="18" charset="0"/>
                <a:cs typeface="Times New Roman" pitchFamily="18" charset="0"/>
              </a:rPr>
              <a:t>гг.,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77036" y="1031320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1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i?id=9bcbd692bacd7a84cf240e9d6125da0f4acd86c2-906585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96991700"/>
              </p:ext>
            </p:extLst>
          </p:nvPr>
        </p:nvGraphicFramePr>
        <p:xfrm>
          <a:off x="-180975" y="1295399"/>
          <a:ext cx="5705475" cy="516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6750" y="123825"/>
            <a:ext cx="7677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b="1" i="1" dirty="0">
                <a:solidFill>
                  <a:srgbClr val="660066"/>
                </a:solidFill>
                <a:latin typeface="Arial Black" panose="020B0A04020102020204" pitchFamily="34" charset="0"/>
                <a:cs typeface="Times New Roman" pitchFamily="18" charset="0"/>
              </a:rPr>
              <a:t>Безвозмездные поступления в бюджет сельского поселения из бюджета </a:t>
            </a:r>
            <a:r>
              <a:rPr lang="ru-RU" b="1" i="1" dirty="0" smtClean="0">
                <a:solidFill>
                  <a:srgbClr val="660066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муниципального района на 2026-2028 гг.                                </a:t>
            </a:r>
            <a:endParaRPr lang="ru-RU" b="1" i="1" dirty="0">
              <a:solidFill>
                <a:srgbClr val="660066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1425" y="770156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 руб.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216614"/>
              </p:ext>
            </p:extLst>
          </p:nvPr>
        </p:nvGraphicFramePr>
        <p:xfrm>
          <a:off x="4886324" y="4886325"/>
          <a:ext cx="4105276" cy="15294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1476"/>
                <a:gridCol w="1333500"/>
                <a:gridCol w="829758"/>
                <a:gridCol w="785271"/>
                <a:gridCol w="785271"/>
              </a:tblGrid>
              <a:tr h="47150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66"/>
                          </a:solidFill>
                        </a:rPr>
                        <a:t>№</a:t>
                      </a:r>
                      <a:endParaRPr lang="ru-RU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660066"/>
                          </a:solidFill>
                        </a:rPr>
                        <a:t>Наименование</a:t>
                      </a:r>
                      <a:endParaRPr lang="ru-RU" sz="12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66"/>
                          </a:solidFill>
                        </a:rPr>
                        <a:t>2026</a:t>
                      </a:r>
                      <a:endParaRPr lang="ru-RU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66"/>
                          </a:solidFill>
                        </a:rPr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660066"/>
                          </a:solidFill>
                        </a:rPr>
                        <a:t>2028</a:t>
                      </a:r>
                      <a:endParaRPr lang="ru-RU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58576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1304,0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681,4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583,5</a:t>
                      </a:r>
                      <a:endParaRPr lang="ru-RU" dirty="0"/>
                    </a:p>
                  </a:txBody>
                  <a:tcPr/>
                </a:tc>
              </a:tr>
              <a:tr h="472195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453,6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469,6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488,5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734" y="1909644"/>
            <a:ext cx="3354866" cy="28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i?id=968f470431c56e1de99fa7f3a2b8e8ed75273fd1-557226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225" y="209550"/>
            <a:ext cx="8705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Структура расходов бюджета сельского поселения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 2026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–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2028 годы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48679132"/>
              </p:ext>
            </p:extLst>
          </p:nvPr>
        </p:nvGraphicFramePr>
        <p:xfrm>
          <a:off x="1095375" y="1040547"/>
          <a:ext cx="6905625" cy="521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291513" y="962025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3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rs.mds.yandex.net/i?id=219257aa19a06a2a0cd06f4ac66fb2254b94cc7c-1288490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245702"/>
              </p:ext>
            </p:extLst>
          </p:nvPr>
        </p:nvGraphicFramePr>
        <p:xfrm>
          <a:off x="171449" y="1476375"/>
          <a:ext cx="8724900" cy="43529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3669"/>
                <a:gridCol w="985070"/>
                <a:gridCol w="964966"/>
                <a:gridCol w="995126"/>
                <a:gridCol w="934807"/>
                <a:gridCol w="1005174"/>
                <a:gridCol w="1025276"/>
                <a:gridCol w="1045380"/>
                <a:gridCol w="1055432"/>
              </a:tblGrid>
              <a:tr h="10882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Общегосударственные</a:t>
                      </a:r>
                      <a:r>
                        <a:rPr lang="ru-RU" sz="1000" baseline="0" dirty="0" smtClean="0"/>
                        <a:t> вопросы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Национальная оборона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Национальная безопасность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Национальная экономика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Жилищно-коммунальное хозяйство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Образование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Культура,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кинематография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Социальная политика</a:t>
                      </a:r>
                      <a:endParaRPr lang="ru-RU" sz="1100" dirty="0"/>
                    </a:p>
                  </a:txBody>
                  <a:tcPr/>
                </a:tc>
              </a:tr>
              <a:tr h="1088231">
                <a:tc>
                  <a:txBody>
                    <a:bodyPr/>
                    <a:lstStyle/>
                    <a:p>
                      <a:r>
                        <a:rPr lang="ru-RU" dirty="0" smtClean="0"/>
                        <a:t>2026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11137,8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887,0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6245,3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287,6</a:t>
                      </a:r>
                      <a:endParaRPr lang="ru-RU" dirty="0"/>
                    </a:p>
                  </a:txBody>
                  <a:tcPr/>
                </a:tc>
              </a:tr>
              <a:tr h="1088231">
                <a:tc>
                  <a:txBody>
                    <a:bodyPr/>
                    <a:lstStyle/>
                    <a:p>
                      <a:r>
                        <a:rPr lang="ru-RU" dirty="0" smtClean="0"/>
                        <a:t>2027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11627,3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469,4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57,3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1982,5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6259,3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358,9</a:t>
                      </a:r>
                      <a:endParaRPr lang="ru-RU" dirty="0"/>
                    </a:p>
                  </a:txBody>
                  <a:tcPr/>
                </a:tc>
              </a:tr>
              <a:tr h="1088231">
                <a:tc>
                  <a:txBody>
                    <a:bodyPr/>
                    <a:lstStyle/>
                    <a:p>
                      <a:r>
                        <a:rPr lang="ru-RU" dirty="0" smtClean="0"/>
                        <a:t>2028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12019,6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488,3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2058,1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6282,7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373,3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77175" y="1028700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 руб.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62025" y="304800"/>
            <a:ext cx="665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Расходы бюджета поселения по разделам классификации расходов на 2026 год и плановый период 2027 – 2028 гг.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67a6f2958a541ca90227848c8690014bddbda6db-1739477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050331"/>
              </p:ext>
            </p:extLst>
          </p:nvPr>
        </p:nvGraphicFramePr>
        <p:xfrm>
          <a:off x="266700" y="1362075"/>
          <a:ext cx="8629651" cy="50863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33800"/>
                <a:gridCol w="1657350"/>
                <a:gridCol w="1695450"/>
                <a:gridCol w="1543051"/>
              </a:tblGrid>
              <a:tr h="729037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Показатель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Проект 2026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Проект 2027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Проект 2028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242638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Объем муниципального долга </a:t>
                      </a:r>
                      <a:r>
                        <a:rPr lang="ru-RU" dirty="0" err="1" smtClean="0">
                          <a:ln>
                            <a:noFill/>
                          </a:ln>
                        </a:rPr>
                        <a:t>Балко</a:t>
                      </a:r>
                      <a:r>
                        <a:rPr lang="ru-RU" dirty="0" smtClean="0">
                          <a:ln>
                            <a:noFill/>
                          </a:ln>
                        </a:rPr>
                        <a:t>-Грузского сельского поселения </a:t>
                      </a:r>
                      <a:r>
                        <a:rPr lang="ru-RU" dirty="0" err="1" smtClean="0">
                          <a:ln>
                            <a:noFill/>
                          </a:ln>
                        </a:rPr>
                        <a:t>Егорлыкского</a:t>
                      </a:r>
                      <a:r>
                        <a:rPr lang="ru-RU" dirty="0" smtClean="0">
                          <a:ln>
                            <a:noFill/>
                          </a:ln>
                        </a:rPr>
                        <a:t> района*, всего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</a:tr>
              <a:tr h="979748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%</a:t>
                      </a:r>
                      <a:r>
                        <a:rPr lang="ru-RU" baseline="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ru-RU" dirty="0" smtClean="0">
                          <a:ln>
                            <a:noFill/>
                          </a:ln>
                        </a:rPr>
                        <a:t>к доходам без учета безвозмездных поступлений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</a:tr>
              <a:tr h="955561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в том числе: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</a:tr>
              <a:tr h="958964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Обязательства по бюджетным кредитам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0,0</a:t>
                      </a:r>
                    </a:p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00124" y="104775"/>
            <a:ext cx="714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долг </a:t>
            </a:r>
            <a:r>
              <a:rPr lang="ru-RU" sz="2800" b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Балко</a:t>
            </a:r>
            <a:r>
              <a:rPr lang="ru-RU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-Грузского сельского поселения</a:t>
            </a:r>
            <a:endParaRPr lang="ru-RU" sz="28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3825" y="874216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7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0200" y="1465719"/>
            <a:ext cx="6210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Презентация подготовлена сектором экономики и финансов администрацией </a:t>
            </a:r>
            <a:r>
              <a:rPr lang="ru-RU" dirty="0" err="1">
                <a:solidFill>
                  <a:srgbClr val="542708"/>
                </a:solidFill>
                <a:latin typeface="Bahnschrift" panose="020B0502040204020203" pitchFamily="34" charset="0"/>
              </a:rPr>
              <a:t>Балко</a:t>
            </a:r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-Грузского сельского поселения  </a:t>
            </a:r>
            <a:r>
              <a:rPr lang="ru-RU" dirty="0" err="1">
                <a:solidFill>
                  <a:srgbClr val="542708"/>
                </a:solidFill>
                <a:latin typeface="Bahnschrift" panose="020B0502040204020203" pitchFamily="34" charset="0"/>
              </a:rPr>
              <a:t>Егорлыкского</a:t>
            </a:r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 муниципального района Ростовской области </a:t>
            </a:r>
          </a:p>
          <a:p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Мы надеемся, что представленная информация оказалась </a:t>
            </a:r>
          </a:p>
          <a:p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для </a:t>
            </a:r>
            <a:r>
              <a:rPr lang="ru-RU" dirty="0" smtClean="0">
                <a:solidFill>
                  <a:srgbClr val="542708"/>
                </a:solidFill>
                <a:latin typeface="Bahnschrift" panose="020B0502040204020203" pitchFamily="34" charset="0"/>
              </a:rPr>
              <a:t>вас </a:t>
            </a:r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полезной и интересной.</a:t>
            </a:r>
          </a:p>
          <a:p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Свои вопросы и предложения </a:t>
            </a:r>
            <a:r>
              <a:rPr lang="ru-RU" dirty="0" smtClean="0">
                <a:solidFill>
                  <a:srgbClr val="542708"/>
                </a:solidFill>
                <a:latin typeface="Bahnschrift" panose="020B0502040204020203" pitchFamily="34" charset="0"/>
              </a:rPr>
              <a:t>вы </a:t>
            </a:r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можете направить в сектор экономики и финансов администрации </a:t>
            </a:r>
            <a:r>
              <a:rPr lang="ru-RU" dirty="0" err="1">
                <a:solidFill>
                  <a:srgbClr val="542708"/>
                </a:solidFill>
                <a:latin typeface="Bahnschrift" panose="020B0502040204020203" pitchFamily="34" charset="0"/>
              </a:rPr>
              <a:t>Балко</a:t>
            </a:r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-Грузского сельского поселения  </a:t>
            </a:r>
            <a:r>
              <a:rPr lang="ru-RU" dirty="0" err="1">
                <a:solidFill>
                  <a:srgbClr val="542708"/>
                </a:solidFill>
                <a:latin typeface="Bahnschrift" panose="020B0502040204020203" pitchFamily="34" charset="0"/>
              </a:rPr>
              <a:t>Егорлыкского</a:t>
            </a:r>
            <a:r>
              <a:rPr lang="ru-RU" dirty="0">
                <a:solidFill>
                  <a:srgbClr val="542708"/>
                </a:solidFill>
                <a:latin typeface="Bahnschrift" panose="020B0502040204020203" pitchFamily="34" charset="0"/>
              </a:rPr>
              <a:t> муниципального района Ростовской </a:t>
            </a:r>
            <a:r>
              <a:rPr lang="ru-RU" dirty="0" smtClean="0">
                <a:solidFill>
                  <a:srgbClr val="542708"/>
                </a:solidFill>
                <a:latin typeface="Bahnschrift" panose="020B0502040204020203" pitchFamily="34" charset="0"/>
              </a:rPr>
              <a:t>области:</a:t>
            </a:r>
          </a:p>
          <a:p>
            <a:endParaRPr lang="ru-RU" i="1" dirty="0">
              <a:solidFill>
                <a:srgbClr val="542708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dirty="0">
                <a:solidFill>
                  <a:srgbClr val="542708"/>
                </a:solidFill>
                <a:latin typeface="Bahnschrift" panose="020B0502040204020203" pitchFamily="34" charset="0"/>
              </a:rPr>
              <a:t> по телефону (факсу) 8 (86370) </a:t>
            </a:r>
            <a:r>
              <a:rPr lang="ru-RU" i="1" dirty="0" smtClean="0">
                <a:solidFill>
                  <a:srgbClr val="542708"/>
                </a:solidFill>
                <a:latin typeface="Bahnschrift" panose="020B0502040204020203" pitchFamily="34" charset="0"/>
              </a:rPr>
              <a:t>46-3-03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542708"/>
                </a:solidFill>
                <a:latin typeface="Bahnschrift" panose="020B0502040204020203" pitchFamily="34" charset="0"/>
              </a:rPr>
              <a:t> на </a:t>
            </a:r>
            <a:r>
              <a:rPr lang="ru-RU" i="1" dirty="0">
                <a:solidFill>
                  <a:srgbClr val="542708"/>
                </a:solidFill>
                <a:latin typeface="Bahnschrift" panose="020B0502040204020203" pitchFamily="34" charset="0"/>
              </a:rPr>
              <a:t>адрес электронной почты sp10106@donpac.ru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dirty="0">
                <a:solidFill>
                  <a:srgbClr val="542708"/>
                </a:solidFill>
                <a:latin typeface="Bahnschrift" panose="020B0502040204020203" pitchFamily="34" charset="0"/>
              </a:rPr>
              <a:t> письмом по почте 347684, Ростовская область, </a:t>
            </a:r>
            <a:r>
              <a:rPr lang="ru-RU" i="1" dirty="0" err="1">
                <a:solidFill>
                  <a:srgbClr val="542708"/>
                </a:solidFill>
                <a:latin typeface="Bahnschrift" panose="020B0502040204020203" pitchFamily="34" charset="0"/>
              </a:rPr>
              <a:t>Егорлыкский</a:t>
            </a:r>
            <a:r>
              <a:rPr lang="ru-RU" i="1" dirty="0">
                <a:solidFill>
                  <a:srgbClr val="542708"/>
                </a:solidFill>
                <a:latin typeface="Bahnschrift" panose="020B0502040204020203" pitchFamily="34" charset="0"/>
              </a:rPr>
              <a:t> район, х. Мирный, ул. Почтовая 1А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3225" y="742950"/>
            <a:ext cx="3067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Обратная связь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avatars.mds.yandex.net/i?id=140b6fa97a1f923e7ba7e461a48fc5fd921fbb59-527039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6850" y="2085975"/>
            <a:ext cx="6486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Спасибо, что посетили информационный ресурс «Бюджет для граждан»!</a:t>
            </a:r>
          </a:p>
        </p:txBody>
      </p:sp>
    </p:spTree>
    <p:extLst>
      <p:ext uri="{BB962C8B-B14F-4D97-AF65-F5344CB8AC3E}">
        <p14:creationId xmlns:p14="http://schemas.microsoft.com/office/powerpoint/2010/main" val="27356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https://avatars.mds.yandex.net/i?id=34b798f693e6b32b0fc45d69f6c88553c54142f3-542902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854" y="812278"/>
            <a:ext cx="7585788" cy="48013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Балко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-Грузского  сельского поселения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Егорлыкского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составляет  аналитический документ «Бюджет для граждан», который содержит основные положения проекта решения о бюджете и отчета о его исполнении в доступной и понятной форме.</a:t>
            </a:r>
          </a:p>
          <a:p>
            <a:pPr algn="just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 своей сути бюджет для граждан - это упрощенная версия бюджетного документа, которая использует доступные форматы, чтобы облегчить для граждан понимание бюджета, объяснить им планы и действия Администрации сельского поселения во время бюджетного года и показать формы их возможного взаимодействия с каждым гражданином по вопросам расходования общественных финансов. </a:t>
            </a:r>
          </a:p>
          <a:p>
            <a:pPr algn="just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Информацию о бюджетном процессе и аналитический материал доступен на сайте </a:t>
            </a:r>
          </a:p>
          <a:p>
            <a:pPr algn="just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Очень надеемся, что «Бюджет для граждан» станет доступным источником для повышения финансовой грамотности наших жителей  и активизации общественного контроля за муниципальными расходами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"/>
          <p:cNvSpPr>
            <a:spLocks noChangeArrowheads="1"/>
          </p:cNvSpPr>
          <p:nvPr/>
        </p:nvSpPr>
        <p:spPr bwMode="auto">
          <a:xfrm>
            <a:off x="340913" y="568477"/>
            <a:ext cx="8462174" cy="283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2225" algn="ctr">
              <a:lnSpc>
                <a:spcPts val="2163"/>
              </a:lnSpc>
              <a:spcBef>
                <a:spcPts val="2100"/>
              </a:spcBef>
              <a:spcAft>
                <a:spcPts val="213"/>
              </a:spcAft>
              <a:defRPr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«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Бюджет для граждан» 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– аналитический документ, разрабатываемый в целях предоставления гражданам актуальной информации о проекте  бюджета поселения в формате, доступном для широкого круга пользователей. В представленной информации отражены положения проекта  бюджета поселения на предстоящие три года: 2026 год и 2027-2028 годы. </a:t>
            </a:r>
          </a:p>
          <a:p>
            <a:pPr marL="22225" algn="ctr">
              <a:lnSpc>
                <a:spcPts val="2163"/>
              </a:lnSpc>
              <a:spcBef>
                <a:spcPts val="2100"/>
              </a:spcBef>
              <a:spcAft>
                <a:spcPts val="213"/>
              </a:spcAft>
              <a:defRPr/>
            </a:pP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Бюджет для граждан» нацелен на получение обратной связи от граждан по интересующим их вопросам.</a:t>
            </a:r>
          </a:p>
          <a:p>
            <a:pPr marL="22225" algn="ctr">
              <a:lnSpc>
                <a:spcPts val="2163"/>
              </a:lnSpc>
              <a:spcBef>
                <a:spcPts val="2100"/>
              </a:spcBef>
              <a:spcAft>
                <a:spcPts val="213"/>
              </a:spcAft>
              <a:defRPr/>
            </a:pPr>
            <a:endParaRPr lang="ru-RU" sz="2000" i="1" dirty="0" smtClean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  <a:p>
            <a:pPr marL="22225" algn="ctr">
              <a:lnSpc>
                <a:spcPts val="2163"/>
              </a:lnSpc>
              <a:spcBef>
                <a:spcPts val="2100"/>
              </a:spcBef>
              <a:spcAft>
                <a:spcPts val="213"/>
              </a:spcAft>
              <a:defRPr/>
            </a:pPr>
            <a:endParaRPr lang="ru-RU" sz="2000" i="1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86" y="3260558"/>
            <a:ext cx="4276339" cy="32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2032"/>
            <a:ext cx="299673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ГРАЖДАНИН МОЖЕТ ПОВЛИЯТЬ НА СОСТАВ БЮДЖЕТА?</a:t>
            </a:r>
          </a:p>
          <a:p>
            <a:pPr algn="ctr">
              <a:defRPr/>
            </a:pP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1232" y="126467"/>
            <a:ext cx="41027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just">
              <a:buFont typeface="+mj-lt"/>
              <a:buAutoNum type="romanUcPeriod"/>
            </a:pPr>
            <a:r>
              <a:rPr lang="ru-RU" b="1" dirty="0" smtClean="0">
                <a:solidFill>
                  <a:srgbClr val="990033"/>
                </a:solidFill>
                <a:latin typeface="Candara" panose="020E0502030303020204" pitchFamily="34" charset="0"/>
              </a:rPr>
              <a:t>Через публичные слушания по проекту бюджета поселения, которые проходят ежегодно в </a:t>
            </a:r>
            <a:r>
              <a:rPr lang="ru-RU" b="1" u="sng" dirty="0" smtClean="0">
                <a:solidFill>
                  <a:srgbClr val="990033"/>
                </a:solidFill>
                <a:latin typeface="Candara" panose="020E0502030303020204" pitchFamily="34" charset="0"/>
              </a:rPr>
              <a:t>декабре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ru-RU" b="1" dirty="0" smtClean="0">
                <a:solidFill>
                  <a:srgbClr val="990033"/>
                </a:solidFill>
                <a:latin typeface="Candara" panose="020E0502030303020204" pitchFamily="34" charset="0"/>
              </a:rPr>
              <a:t>Через публичные слушания по отчету об исполнении бюджета поселения, которые проходят ежегодно в </a:t>
            </a:r>
            <a:r>
              <a:rPr lang="ru-RU" b="1" u="sng" dirty="0" smtClean="0">
                <a:solidFill>
                  <a:srgbClr val="990033"/>
                </a:solidFill>
                <a:latin typeface="Candara" panose="020E0502030303020204" pitchFamily="34" charset="0"/>
              </a:rPr>
              <a:t>апреле </a:t>
            </a:r>
          </a:p>
          <a:p>
            <a:pPr marL="400050" indent="-400050" algn="just">
              <a:buFont typeface="+mj-lt"/>
              <a:buAutoNum type="romanU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72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Diagram group"/>
          <p:cNvGrpSpPr/>
          <p:nvPr/>
        </p:nvGrpSpPr>
        <p:grpSpPr>
          <a:xfrm>
            <a:off x="612893" y="2711584"/>
            <a:ext cx="3650374" cy="3597442"/>
            <a:chOff x="1259644" y="2016213"/>
            <a:chExt cx="3650374" cy="3650374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9" name="Овал 8"/>
            <p:cNvSpPr/>
            <p:nvPr/>
          </p:nvSpPr>
          <p:spPr>
            <a:xfrm>
              <a:off x="1259644" y="2016213"/>
              <a:ext cx="3650374" cy="365037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p3d extrusionH="152250" prstMaterial="matte">
              <a:bevelT w="165100" prst="coolSlant"/>
            </a:sp3d>
          </p:spPr>
        </p:sp>
      </p:grpSp>
      <p:grpSp>
        <p:nvGrpSpPr>
          <p:cNvPr id="10" name="Diagram group"/>
          <p:cNvGrpSpPr/>
          <p:nvPr/>
        </p:nvGrpSpPr>
        <p:grpSpPr>
          <a:xfrm>
            <a:off x="5267544" y="3632812"/>
            <a:ext cx="2190224" cy="2190224"/>
            <a:chOff x="4967272" y="5335780"/>
            <a:chExt cx="2190224" cy="2190224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11" name="Группа 10"/>
            <p:cNvGrpSpPr/>
            <p:nvPr/>
          </p:nvGrpSpPr>
          <p:grpSpPr>
            <a:xfrm>
              <a:off x="4967272" y="5335780"/>
              <a:ext cx="2190224" cy="2190224"/>
              <a:chOff x="4967272" y="5335780"/>
              <a:chExt cx="2190224" cy="2190224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4967272" y="5335780"/>
                <a:ext cx="2190224" cy="2190224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sp3d extrusionH="152250" prstMaterial="matte">
                <a:bevelT w="165100" prst="coolSlant"/>
              </a:sp3d>
            </p:spPr>
          </p:sp>
          <p:sp>
            <p:nvSpPr>
              <p:cNvPr id="13" name="Овал 4"/>
              <p:cNvSpPr/>
              <p:nvPr/>
            </p:nvSpPr>
            <p:spPr>
              <a:xfrm>
                <a:off x="5288023" y="5656531"/>
                <a:ext cx="1548722" cy="1548722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10160" tIns="10160" rIns="10160" bIns="10160" numCol="1" spcCol="1270" anchor="ctr" anchorCtr="0">
                <a:noAutofit/>
                <a:sp3d extrusionH="28000" prstMaterial="matte"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БЕЗВОЗМЕЗДНЫЕ</a:t>
                </a:r>
              </a:p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ПОСТУПЛЕНИЯ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Diagram group"/>
          <p:cNvGrpSpPr/>
          <p:nvPr/>
        </p:nvGrpSpPr>
        <p:grpSpPr>
          <a:xfrm>
            <a:off x="4620802" y="1911948"/>
            <a:ext cx="2043507" cy="2043507"/>
            <a:chOff x="5882530" y="2705171"/>
            <a:chExt cx="2043507" cy="2043507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15" name="Группа 14"/>
            <p:cNvGrpSpPr/>
            <p:nvPr/>
          </p:nvGrpSpPr>
          <p:grpSpPr>
            <a:xfrm>
              <a:off x="5882530" y="2705171"/>
              <a:ext cx="2043507" cy="2043507"/>
              <a:chOff x="5882530" y="2705171"/>
              <a:chExt cx="2043507" cy="2043507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5882530" y="2705171"/>
                <a:ext cx="2043507" cy="2043507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sp3d extrusionH="152250" prstMaterial="matte">
                <a:bevelT w="165100" prst="coolSlant"/>
              </a:sp3d>
            </p:spPr>
          </p:sp>
          <p:sp>
            <p:nvSpPr>
              <p:cNvPr id="17" name="Овал 4"/>
              <p:cNvSpPr/>
              <p:nvPr/>
            </p:nvSpPr>
            <p:spPr>
              <a:xfrm>
                <a:off x="6181795" y="3004436"/>
                <a:ext cx="1444977" cy="1444977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10160" tIns="10160" rIns="10160" bIns="10160" numCol="1" spcCol="1270" anchor="ctr" anchorCtr="0">
                <a:noAutofit/>
                <a:sp3d extrusionH="28000" prstMaterial="matte"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НЕНАЛОГОВЫЕ ДОХОДЫ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Diagram group"/>
          <p:cNvGrpSpPr/>
          <p:nvPr/>
        </p:nvGrpSpPr>
        <p:grpSpPr>
          <a:xfrm>
            <a:off x="3027559" y="461816"/>
            <a:ext cx="2043507" cy="2043507"/>
            <a:chOff x="5148073" y="432057"/>
            <a:chExt cx="2043507" cy="2043507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19" name="Группа 18"/>
            <p:cNvGrpSpPr/>
            <p:nvPr/>
          </p:nvGrpSpPr>
          <p:grpSpPr>
            <a:xfrm>
              <a:off x="5148073" y="432057"/>
              <a:ext cx="2043507" cy="2043507"/>
              <a:chOff x="5148073" y="432057"/>
              <a:chExt cx="2043507" cy="2043507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148073" y="432057"/>
                <a:ext cx="2043507" cy="2043507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sp3d extrusionH="152250" prstMaterial="matte">
                <a:bevelT w="165100" prst="coolSlant"/>
              </a:sp3d>
            </p:spPr>
          </p:sp>
          <p:sp>
            <p:nvSpPr>
              <p:cNvPr id="21" name="Овал 4"/>
              <p:cNvSpPr/>
              <p:nvPr/>
            </p:nvSpPr>
            <p:spPr>
              <a:xfrm>
                <a:off x="5447338" y="731322"/>
                <a:ext cx="1444977" cy="1444977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10160" tIns="10160" rIns="10160" bIns="10160" numCol="1" spcCol="1270" anchor="ctr" anchorCtr="0">
                <a:noAutofit/>
                <a:sp3d extrusionH="28000" prstMaterial="matte"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НАЛОГОВЫЕ ДОХОДЫ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 rot="21279563">
            <a:off x="1246954" y="4033251"/>
            <a:ext cx="2382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808080"/>
                </a:solidFill>
                <a:latin typeface="Arial Black" panose="020B0A04020102020204" pitchFamily="34" charset="0"/>
              </a:rPr>
              <a:t>ДОХОДЫ</a:t>
            </a:r>
          </a:p>
          <a:p>
            <a:r>
              <a:rPr lang="ru-RU" sz="2800" dirty="0" smtClean="0">
                <a:solidFill>
                  <a:srgbClr val="808080"/>
                </a:solidFill>
                <a:latin typeface="Arial Black" panose="020B0A04020102020204" pitchFamily="34" charset="0"/>
              </a:rPr>
              <a:t>БЮДЖЕТА</a:t>
            </a:r>
            <a:endParaRPr lang="ru-RU" sz="2800" dirty="0">
              <a:solidFill>
                <a:srgbClr val="80808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3056276" y="2396354"/>
            <a:ext cx="438912" cy="89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894567" y="3548629"/>
            <a:ext cx="743712" cy="29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310250" y="4710886"/>
            <a:ext cx="865632" cy="109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72981" y="816077"/>
            <a:ext cx="236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06477" y="78658"/>
            <a:ext cx="2163097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990033"/>
                </a:solidFill>
              </a:rPr>
              <a:t>Из чего формируется доходная часть бюджета?</a:t>
            </a:r>
            <a:endParaRPr lang="ru-RU" sz="2800" b="1" dirty="0">
              <a:ln/>
              <a:solidFill>
                <a:srgbClr val="99003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34930" y="78658"/>
            <a:ext cx="323345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990033"/>
                </a:solidFill>
                <a:latin typeface="Arial Black" panose="020B0A04020102020204" pitchFamily="34" charset="0"/>
              </a:rPr>
              <a:t>Доходы бюджета-безвозмездные и безвозвратные поступления денежных средств в бюджет</a:t>
            </a:r>
            <a:endParaRPr lang="ru-RU" sz="2000" b="1" dirty="0">
              <a:ln/>
              <a:solidFill>
                <a:srgbClr val="99003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8253" y="224984"/>
            <a:ext cx="5782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0" cap="none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НАЛОГОВЫЕ ДОХОДЫ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226" y="1278194"/>
            <a:ext cx="5152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90033"/>
                </a:solidFill>
                <a:latin typeface="Arial Black" panose="020B0A04020102020204" pitchFamily="34" charset="0"/>
              </a:rPr>
              <a:t>Поступления от уплаты налогов, установленных Налоговым кодексом Российской Федерации (налог на доходы </a:t>
            </a:r>
            <a:r>
              <a:rPr lang="ru-RU" dirty="0" smtClean="0">
                <a:solidFill>
                  <a:srgbClr val="990033"/>
                </a:solidFill>
                <a:latin typeface="Arial Black" panose="020B0A04020102020204" pitchFamily="34" charset="0"/>
              </a:rPr>
              <a:t>физических </a:t>
            </a:r>
            <a:r>
              <a:rPr lang="ru-RU" dirty="0">
                <a:solidFill>
                  <a:srgbClr val="990033"/>
                </a:solidFill>
                <a:latin typeface="Arial Black" panose="020B0A04020102020204" pitchFamily="34" charset="0"/>
              </a:rPr>
              <a:t>лиц; земельный налог; налог на имущество физических лиц; госпошлина; налоги, взимаемые по специальным налоговым режимам)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28" y="2669430"/>
            <a:ext cx="686816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654" y="181946"/>
            <a:ext cx="7039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cap="all" dirty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rgbClr val="5B9BD5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НЕНАЛОГОВЫЕ ДОХОДЫ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26" y="1142693"/>
            <a:ext cx="5358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  <a:latin typeface="Arial Black" panose="020B0A04020102020204" pitchFamily="34" charset="0"/>
              </a:rPr>
              <a:t>Платежи, которые включают в себя возмездные операции от прямого предоставления муниципальным образованием в пользование имущества и земельных участков, от различного вида услуг, а также платежи в виде штрафов или иных санкций за нарушение законодательства и другие.</a:t>
            </a:r>
            <a:endParaRPr lang="ru-RU" b="1" dirty="0">
              <a:solidFill>
                <a:srgbClr val="990033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94" y="3267372"/>
            <a:ext cx="3124201" cy="2324100"/>
          </a:xfrm>
          <a:prstGeom prst="rect">
            <a:avLst/>
          </a:prstGeom>
        </p:spPr>
      </p:pic>
      <p:pic>
        <p:nvPicPr>
          <p:cNvPr id="1026" name="Picture 2" descr="https://avatars.mds.yandex.net/i?id=860c1ae61079ba14bcb57db16141fe3daccfd4ba-12523300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6" y="4429422"/>
            <a:ext cx="3445668" cy="21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24" y="542925"/>
            <a:ext cx="7781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БЕЗВОЗМЕЗДНЫЕ ПОСТУПЛЕНИЯ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90" y="1976578"/>
            <a:ext cx="5029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990033"/>
                </a:solidFill>
                <a:latin typeface="Constantia" pitchFamily="18" charset="0"/>
              </a:rPr>
              <a:t>Поступления в бюджет на безвозмездной и безвозвратной основе из бюджета муниципального района(субсидии </a:t>
            </a:r>
            <a:r>
              <a:rPr lang="ru-RU" sz="2000" b="1" dirty="0" smtClean="0">
                <a:solidFill>
                  <a:srgbClr val="990033"/>
                </a:solidFill>
                <a:latin typeface="Constantia" pitchFamily="18" charset="0"/>
              </a:rPr>
              <a:t>и иные </a:t>
            </a:r>
            <a:r>
              <a:rPr lang="ru-RU" sz="2000" b="1" dirty="0">
                <a:solidFill>
                  <a:srgbClr val="990033"/>
                </a:solidFill>
                <a:latin typeface="Constantia" pitchFamily="18" charset="0"/>
              </a:rPr>
              <a:t>межбюджетные трансферты), а также перечисления от физических и юридических лиц (кроме налоговых и неналоговых доходов)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66" y="3808428"/>
            <a:ext cx="4133440" cy="2954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585" y="1297089"/>
            <a:ext cx="3075621" cy="24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07" name="Диаграмма 4106"/>
          <p:cNvGraphicFramePr/>
          <p:nvPr>
            <p:extLst>
              <p:ext uri="{D42A27DB-BD31-4B8C-83A1-F6EECF244321}">
                <p14:modId xmlns:p14="http://schemas.microsoft.com/office/powerpoint/2010/main" val="1281457578"/>
              </p:ext>
            </p:extLst>
          </p:nvPr>
        </p:nvGraphicFramePr>
        <p:xfrm>
          <a:off x="437323" y="225288"/>
          <a:ext cx="8309112" cy="6632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73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1626</TotalTime>
  <Words>654</Words>
  <Application>Microsoft Office PowerPoint</Application>
  <PresentationFormat>Экран (4:3)</PresentationFormat>
  <Paragraphs>148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宋体</vt:lpstr>
      <vt:lpstr>Arial</vt:lpstr>
      <vt:lpstr>Arial Black</vt:lpstr>
      <vt:lpstr>Bahnschrift</vt:lpstr>
      <vt:lpstr>Calibri</vt:lpstr>
      <vt:lpstr>Calibri Light</vt:lpstr>
      <vt:lpstr>Candara</vt:lpstr>
      <vt:lpstr>Constantia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BGSP-Adm3</dc:creator>
  <cp:lastModifiedBy>BGSP-Adm3</cp:lastModifiedBy>
  <cp:revision>72</cp:revision>
  <dcterms:created xsi:type="dcterms:W3CDTF">2025-12-03T05:56:16Z</dcterms:created>
  <dcterms:modified xsi:type="dcterms:W3CDTF">2025-12-10T12:00:01Z</dcterms:modified>
</cp:coreProperties>
</file>