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8" r:id="rId6"/>
    <p:sldId id="262" r:id="rId7"/>
    <p:sldId id="284" r:id="rId8"/>
    <p:sldId id="283" r:id="rId9"/>
    <p:sldId id="263" r:id="rId10"/>
    <p:sldId id="285" r:id="rId11"/>
    <p:sldId id="286" r:id="rId12"/>
    <p:sldId id="287" r:id="rId13"/>
    <p:sldId id="267" r:id="rId14"/>
    <p:sldId id="273" r:id="rId15"/>
    <p:sldId id="272" r:id="rId1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D7"/>
    <a:srgbClr val="3333FF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 varScale="1">
        <p:scale>
          <a:sx n="106" d="100"/>
          <a:sy n="106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1">
                  <c:v>2020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13068.9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1">
                  <c:v>2020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11036.2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Профицита</c:v>
                </c:pt>
              </c:strCache>
            </c:strRef>
          </c:tx>
          <c:dLbls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1">
                  <c:v>2020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2032.7</c:v>
                </c:pt>
              </c:numCache>
            </c:numRef>
          </c:val>
        </c:ser>
        <c:dLbls/>
        <c:shape val="pyramid"/>
        <c:axId val="46102016"/>
        <c:axId val="46103552"/>
        <c:axId val="0"/>
      </c:bar3DChart>
      <c:catAx>
        <c:axId val="46102016"/>
        <c:scaling>
          <c:orientation val="minMax"/>
        </c:scaling>
        <c:axPos val="b"/>
        <c:numFmt formatCode="General" sourceLinked="0"/>
        <c:tickLblPos val="nextTo"/>
        <c:crossAx val="46103552"/>
        <c:crosses val="autoZero"/>
        <c:auto val="1"/>
        <c:lblAlgn val="ctr"/>
        <c:lblOffset val="100"/>
      </c:catAx>
      <c:valAx>
        <c:axId val="46103552"/>
        <c:scaling>
          <c:orientation val="minMax"/>
        </c:scaling>
        <c:axPos val="l"/>
        <c:majorGridlines/>
        <c:numFmt formatCode="General" sourceLinked="1"/>
        <c:tickLblPos val="nextTo"/>
        <c:crossAx val="461020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15"/>
          <c:h val="0.8662542861180458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2019 г</c:v>
                </c:pt>
              </c:strCache>
            </c:strRef>
          </c:tx>
          <c:dLbls>
            <c:dLbl>
              <c:idx val="0"/>
              <c:layout>
                <c:manualLayout>
                  <c:x val="-1.6666666666666694E-2"/>
                  <c:y val="-2.96295407521171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500000000000001E-2"/>
                  <c:y val="-4.86771026641923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055555555555557E-2"/>
                  <c:y val="-3.38623322881338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11111111111218E-2"/>
                  <c:y val="-4.02115195921588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Доходы всего </c:v>
                </c:pt>
                <c:pt idx="1">
                  <c:v>Налог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11554.8</c:v>
                </c:pt>
                <c:pt idx="1">
                  <c:v>10165.700000000003</c:v>
                </c:pt>
                <c:pt idx="2">
                  <c:v>1389.1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2020 год</c:v>
                </c:pt>
              </c:strCache>
            </c:strRef>
          </c:tx>
          <c:dLbls>
            <c:dLbl>
              <c:idx val="0"/>
              <c:layout>
                <c:manualLayout>
                  <c:x val="-2.4999999999999977E-2"/>
                  <c:y val="-1.90475619120752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111111111111115E-2"/>
                  <c:y val="-3.1745936520125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7326443569553807E-2"/>
                      <c:h val="3.735438530534758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5555555555555558E-3"/>
                  <c:y val="-3.17459365201254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Доходы всего </c:v>
                </c:pt>
                <c:pt idx="1">
                  <c:v>Налог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13068.9</c:v>
                </c:pt>
                <c:pt idx="1">
                  <c:v>11140.7</c:v>
                </c:pt>
                <c:pt idx="2">
                  <c:v>1928.2</c:v>
                </c:pt>
              </c:numCache>
            </c:numRef>
          </c:val>
        </c:ser>
        <c:dLbls/>
        <c:gapWidth val="100"/>
        <c:shape val="box"/>
        <c:axId val="87481728"/>
        <c:axId val="87966848"/>
        <c:axId val="82583040"/>
      </c:bar3DChart>
      <c:catAx>
        <c:axId val="87481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7966848"/>
        <c:crosses val="autoZero"/>
        <c:auto val="1"/>
        <c:lblAlgn val="ctr"/>
        <c:lblOffset val="100"/>
      </c:catAx>
      <c:valAx>
        <c:axId val="87966848"/>
        <c:scaling>
          <c:orientation val="minMax"/>
        </c:scaling>
        <c:axPos val="l"/>
        <c:majorGridlines/>
        <c:numFmt formatCode="General" sourceLinked="1"/>
        <c:tickLblPos val="nextTo"/>
        <c:crossAx val="87481728"/>
        <c:crosses val="autoZero"/>
        <c:crossBetween val="between"/>
      </c:valAx>
      <c:serAx>
        <c:axId val="82583040"/>
        <c:scaling>
          <c:orientation val="minMax"/>
        </c:scaling>
        <c:axPos val="b"/>
        <c:tickLblPos val="nextTo"/>
        <c:crossAx val="87966848"/>
        <c:crosses val="autoZero"/>
      </c:serAx>
    </c:plotArea>
    <c:legend>
      <c:legendPos val="r"/>
      <c:layout/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15"/>
          <c:h val="0.8662542861180458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</c:v>
                </c:pt>
              </c:strCache>
            </c:strRef>
          </c:tx>
          <c:dLbls>
            <c:dLbl>
              <c:idx val="0"/>
              <c:layout>
                <c:manualLayout>
                  <c:x val="-1.6666666666666694E-2"/>
                  <c:y val="-2.96295407521171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4444444444445E-2"/>
                  <c:y val="-2.53967492161003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055555555555557E-2"/>
                  <c:y val="-3.38623322881338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11111111111218E-2"/>
                  <c:y val="-4.02115195921588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315.39999999999992</c:v>
                </c:pt>
                <c:pt idx="1">
                  <c:v>5458.1</c:v>
                </c:pt>
                <c:pt idx="2">
                  <c:v>164.6</c:v>
                </c:pt>
                <c:pt idx="3">
                  <c:v>4872.8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</c:v>
                </c:pt>
              </c:strCache>
            </c:strRef>
          </c:tx>
          <c:dLbls>
            <c:dLbl>
              <c:idx val="0"/>
              <c:layout>
                <c:manualLayout>
                  <c:x val="-1.8750000000000003E-2"/>
                  <c:y val="-3.06877386361212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3298665791776022E-2"/>
                      <c:h val="4.862427609266013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3333333333333381E-2"/>
                  <c:y val="-8.46558307203346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185067526416003E-16"/>
                  <c:y val="-3.80951238241505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777777777777891E-2"/>
                  <c:y val="-2.32803534480920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494</c:v>
                </c:pt>
                <c:pt idx="1">
                  <c:v>5634.3</c:v>
                </c:pt>
                <c:pt idx="2">
                  <c:v>295.7</c:v>
                </c:pt>
                <c:pt idx="3">
                  <c:v>4640.8</c:v>
                </c:pt>
              </c:numCache>
            </c:numRef>
          </c:val>
        </c:ser>
        <c:dLbls/>
        <c:gapWidth val="100"/>
        <c:shape val="box"/>
        <c:axId val="88896640"/>
        <c:axId val="88898176"/>
        <c:axId val="87985216"/>
      </c:bar3DChart>
      <c:catAx>
        <c:axId val="88896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898176"/>
        <c:crosses val="autoZero"/>
        <c:auto val="1"/>
        <c:lblAlgn val="ctr"/>
        <c:lblOffset val="100"/>
      </c:catAx>
      <c:valAx>
        <c:axId val="88898176"/>
        <c:scaling>
          <c:orientation val="minMax"/>
        </c:scaling>
        <c:axPos val="l"/>
        <c:majorGridlines/>
        <c:numFmt formatCode="General" sourceLinked="1"/>
        <c:tickLblPos val="nextTo"/>
        <c:crossAx val="88896640"/>
        <c:crosses val="autoZero"/>
        <c:crossBetween val="between"/>
      </c:valAx>
      <c:serAx>
        <c:axId val="87985216"/>
        <c:scaling>
          <c:orientation val="minMax"/>
        </c:scaling>
        <c:axPos val="b"/>
        <c:tickLblPos val="nextTo"/>
        <c:crossAx val="88898176"/>
        <c:crosses val="autoZero"/>
      </c:serAx>
    </c:plotArea>
    <c:legend>
      <c:legendPos val="r"/>
      <c:layout/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15"/>
          <c:h val="0.8662542861180458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</c:v>
                </c:pt>
              </c:strCache>
            </c:strRef>
          </c:tx>
          <c:dLbls>
            <c:dLbl>
              <c:idx val="0"/>
              <c:layout>
                <c:manualLayout>
                  <c:x val="-1.6666666666666694E-2"/>
                  <c:y val="-2.96295407521171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4444444444445E-2"/>
                  <c:y val="-2.53967492161003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055555555555557E-2"/>
                  <c:y val="-3.38623322881338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11111111111218E-2"/>
                  <c:y val="-4.02115195921588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 налоговые доходы </c:v>
                </c:pt>
                <c:pt idx="1">
                  <c:v>Доходы, получаемые в виде арендной платы, а также средства от продажи</c:v>
                </c:pt>
                <c:pt idx="2">
                  <c:v>Доходы от сдачи в аренду имущества</c:v>
                </c:pt>
                <c:pt idx="3">
                  <c:v>Денежные взыскания (штрафы)  </c:v>
                </c:pt>
                <c:pt idx="4">
                  <c:v>Доход от оказания платных услуг и компенсации затрат государства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68</c:v>
                </c:pt>
                <c:pt idx="1">
                  <c:v>29.3</c:v>
                </c:pt>
                <c:pt idx="2">
                  <c:v>38.200000000000003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</c:v>
                </c:pt>
              </c:strCache>
            </c:strRef>
          </c:tx>
          <c:dLbls>
            <c:dLbl>
              <c:idx val="0"/>
              <c:layout>
                <c:manualLayout>
                  <c:x val="-1.8750000000000003E-2"/>
                  <c:y val="-3.06877386361212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3298665791776022E-2"/>
                      <c:h val="4.862427609266013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3333333333333381E-2"/>
                  <c:y val="-8.46558307203346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185067526416003E-16"/>
                  <c:y val="-3.80951238241505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777777777777891E-2"/>
                  <c:y val="-2.32803534480920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 налоговые доходы </c:v>
                </c:pt>
                <c:pt idx="1">
                  <c:v>Доходы, получаемые в виде арендной платы, а также средства от продажи</c:v>
                </c:pt>
                <c:pt idx="2">
                  <c:v>Доходы от сдачи в аренду имущества</c:v>
                </c:pt>
                <c:pt idx="3">
                  <c:v>Денежные взыскания (штрафы)  </c:v>
                </c:pt>
                <c:pt idx="4">
                  <c:v>Доход от оказания платных услуг и компенсации затрат государства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75.900000000000006</c:v>
                </c:pt>
                <c:pt idx="1">
                  <c:v>31.3</c:v>
                </c:pt>
                <c:pt idx="2">
                  <c:v>41.4</c:v>
                </c:pt>
                <c:pt idx="3">
                  <c:v>1.3</c:v>
                </c:pt>
                <c:pt idx="4">
                  <c:v>1.9000000000000001</c:v>
                </c:pt>
              </c:numCache>
            </c:numRef>
          </c:val>
        </c:ser>
        <c:dLbls/>
        <c:gapWidth val="100"/>
        <c:shape val="box"/>
        <c:axId val="89145344"/>
        <c:axId val="89146880"/>
        <c:axId val="48998144"/>
      </c:bar3DChart>
      <c:catAx>
        <c:axId val="89145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9146880"/>
        <c:crosses val="autoZero"/>
        <c:auto val="1"/>
        <c:lblAlgn val="ctr"/>
        <c:lblOffset val="100"/>
      </c:catAx>
      <c:valAx>
        <c:axId val="89146880"/>
        <c:scaling>
          <c:orientation val="minMax"/>
        </c:scaling>
        <c:axPos val="l"/>
        <c:majorGridlines/>
        <c:numFmt formatCode="General" sourceLinked="1"/>
        <c:tickLblPos val="nextTo"/>
        <c:crossAx val="89145344"/>
        <c:crosses val="autoZero"/>
        <c:crossBetween val="between"/>
      </c:valAx>
      <c:serAx>
        <c:axId val="48998144"/>
        <c:scaling>
          <c:orientation val="minMax"/>
        </c:scaling>
        <c:axPos val="b"/>
        <c:tickLblPos val="nextTo"/>
        <c:crossAx val="89146880"/>
        <c:crosses val="autoZero"/>
      </c:serAx>
    </c:plotArea>
    <c:legend>
      <c:legendPos val="r"/>
      <c:layout/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503"/>
          <c:w val="0.59924300087489069"/>
          <c:h val="0.84158223972003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17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- субвенции бюджетам сельских поселений на осуществление первичного воинского учета</c:v>
                </c:pt>
                <c:pt idx="1">
                  <c:v>- субвенции бюджетам сельских поселений на выполнение передаваемых полномочий субъектов РФ (тыс. руб.)</c:v>
                </c:pt>
                <c:pt idx="2">
                  <c:v>дотации бюджетам сельских поселений на выравнивание бюджетной обеспеченности   </c:v>
                </c:pt>
                <c:pt idx="3">
                  <c:v>- иные межбюджетные трансферты  </c:v>
                </c:pt>
                <c:pt idx="4">
                  <c:v>прочие безвозмездные поступления </c:v>
                </c:pt>
                <c:pt idx="5">
                  <c:v>Возврат остатков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231.1</c:v>
                </c:pt>
                <c:pt idx="1">
                  <c:v>0.2</c:v>
                </c:pt>
                <c:pt idx="2">
                  <c:v>1290.9000000000001</c:v>
                </c:pt>
                <c:pt idx="3">
                  <c:v>404.1</c:v>
                </c:pt>
                <c:pt idx="4">
                  <c:v>14.1</c:v>
                </c:pt>
                <c:pt idx="5">
                  <c:v>-12.2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250000000000064"/>
          <c:y val="0.15388888888888891"/>
          <c:w val="0.33750000000000052"/>
          <c:h val="0.48147214931466986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792432195975498E-3"/>
          <c:y val="3.8503507141616404E-4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18"/>
          <c:dLbls>
            <c:dLbl>
              <c:idx val="1"/>
              <c:layout>
                <c:manualLayout>
                  <c:x val="-5.7159886264216983E-3"/>
                  <c:y val="-3.535795781310874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4815</c:v>
                </c:pt>
                <c:pt idx="1">
                  <c:v>1.4</c:v>
                </c:pt>
                <c:pt idx="2">
                  <c:v>231.1</c:v>
                </c:pt>
                <c:pt idx="3">
                  <c:v>12</c:v>
                </c:pt>
                <c:pt idx="4">
                  <c:v>1568.9</c:v>
                </c:pt>
                <c:pt idx="5">
                  <c:v>4339.6000000000004</c:v>
                </c:pt>
                <c:pt idx="6">
                  <c:v>68.2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3577559055118125"/>
          <c:y val="2.2087993078475993E-2"/>
          <c:w val="0.24755774278215281"/>
          <c:h val="0.8572968615341047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составляется </a:t>
          </a:r>
          <a:r>
            <a:rPr lang="ru-RU" sz="3200" dirty="0" smtClean="0">
              <a:latin typeface="Gabriola" pitchFamily="82" charset="0"/>
            </a:rPr>
            <a:t>за 2020 </a:t>
          </a:r>
          <a:r>
            <a:rPr lang="ru-RU" sz="3200" dirty="0" smtClean="0">
              <a:latin typeface="Gabriola" pitchFamily="82" charset="0"/>
            </a:rPr>
            <a:t>год – </a:t>
          </a:r>
          <a:r>
            <a:rPr lang="ru-RU" sz="3200" dirty="0" smtClean="0">
              <a:latin typeface="Gabriola" pitchFamily="82" charset="0"/>
            </a:rPr>
            <a:t>отчётный </a:t>
          </a:r>
          <a:r>
            <a:rPr lang="ru-RU" sz="3200" dirty="0" smtClean="0">
              <a:latin typeface="Gabriola" pitchFamily="82" charset="0"/>
            </a:rPr>
            <a:t>финансовый год</a:t>
          </a:r>
          <a:endParaRPr lang="ru-RU" sz="32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2800" dirty="0" smtClean="0">
              <a:latin typeface="Gabriola" pitchFamily="82" charset="0"/>
            </a:rPr>
            <a:t>Отчётный </a:t>
          </a:r>
          <a:r>
            <a:rPr lang="ru-RU" sz="2800" dirty="0" smtClean="0">
              <a:latin typeface="Gabriola" pitchFamily="82" charset="0"/>
            </a:rPr>
            <a:t>финансовый год – </a:t>
          </a:r>
          <a:r>
            <a:rPr lang="ru-RU" sz="2800" dirty="0" err="1" smtClean="0">
              <a:latin typeface="Gabriola" pitchFamily="82" charset="0"/>
            </a:rPr>
            <a:t>год</a:t>
          </a:r>
          <a:r>
            <a:rPr lang="ru-RU" sz="2800" dirty="0" smtClean="0">
              <a:latin typeface="Gabriola" pitchFamily="82" charset="0"/>
            </a:rPr>
            <a:t>, </a:t>
          </a:r>
          <a:r>
            <a:rPr lang="ru-RU" sz="2800" dirty="0" smtClean="0">
              <a:latin typeface="Gabriola" pitchFamily="82" charset="0"/>
            </a:rPr>
            <a:t>за </a:t>
          </a:r>
          <a:r>
            <a:rPr lang="ru-RU" sz="2800" dirty="0" smtClean="0">
              <a:latin typeface="Gabriola" pitchFamily="82" charset="0"/>
            </a:rPr>
            <a:t>который составляется отчет </a:t>
          </a:r>
          <a:r>
            <a:rPr lang="ru-RU" sz="2800" dirty="0" smtClean="0">
              <a:latin typeface="Gabriola" pitchFamily="82" charset="0"/>
            </a:rPr>
            <a:t>бюджета, предшествующий очередному финансовому году</a:t>
          </a:r>
          <a:endParaRPr lang="ru-RU" sz="28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Расходы бюджета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за 2020 год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были направлены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на решение следующих ключевых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задач по решению местных вопросов: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</a:t>
          </a:r>
          <a:r>
            <a:rPr lang="ru-RU" sz="1800" smtClean="0">
              <a:solidFill>
                <a:srgbClr val="FF0000"/>
              </a:solidFill>
              <a:latin typeface="Monotype Corsiva" pitchFamily="66" charset="0"/>
            </a:rPr>
            <a:t>эффективности </a:t>
          </a:r>
          <a:r>
            <a:rPr lang="ru-RU" sz="1800" smtClean="0">
              <a:solidFill>
                <a:srgbClr val="FF0000"/>
              </a:solidFill>
              <a:latin typeface="Monotype Corsiva" pitchFamily="66" charset="0"/>
            </a:rPr>
            <a:t>бюджетной </a:t>
          </a:r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политики, </a:t>
          </a:r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в том числе за счет роста эффективности бюджетных расходов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84853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</a:t>
          </a:r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2020г</a:t>
          </a:r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.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</a:t>
          </a:r>
          <a:r>
            <a:rPr lang="ru-RU" sz="1600" b="1" dirty="0" smtClean="0">
              <a:latin typeface="Monotype Corsiva" pitchFamily="66" charset="0"/>
            </a:rPr>
            <a:t>;</a:t>
          </a:r>
        </a:p>
        <a:p>
          <a:r>
            <a:rPr lang="ru-RU" sz="1600" b="1" dirty="0" smtClean="0">
              <a:latin typeface="Monotype Corsiva" pitchFamily="66" charset="0"/>
            </a:rPr>
            <a:t>-</a:t>
          </a:r>
          <a:r>
            <a:rPr lang="ru-RU" sz="1600" b="1" dirty="0" smtClean="0">
              <a:latin typeface="Monotype Corsiva" pitchFamily="66" charset="0"/>
            </a:rPr>
            <a:t>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-Иные </a:t>
          </a:r>
          <a:r>
            <a:rPr lang="ru-RU" sz="1600" b="1" dirty="0" smtClean="0">
              <a:latin typeface="Monotype Corsiva" pitchFamily="66" charset="0"/>
            </a:rPr>
            <a:t>межбюджетные </a:t>
          </a:r>
          <a:r>
            <a:rPr lang="ru-RU" sz="1600" b="1" dirty="0" smtClean="0">
              <a:latin typeface="Monotype Corsiva" pitchFamily="66" charset="0"/>
            </a:rPr>
            <a:t>трансферты;</a:t>
          </a:r>
        </a:p>
        <a:p>
          <a:r>
            <a:rPr lang="ru-RU" sz="1600" b="1" dirty="0" smtClean="0">
              <a:latin typeface="Monotype Corsiva" pitchFamily="66" charset="0"/>
            </a:rPr>
            <a:t>-Прочие безвозмездные поступления</a:t>
          </a:r>
          <a:endParaRPr lang="ru-RU" sz="1600" b="1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3" y="113802"/>
        <a:ext cx="8366794" cy="1979424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составляется </a:t>
          </a:r>
          <a:r>
            <a:rPr lang="ru-RU" sz="3200" kern="1200" dirty="0" smtClean="0">
              <a:latin typeface="Gabriola" pitchFamily="82" charset="0"/>
            </a:rPr>
            <a:t>за 2020 </a:t>
          </a:r>
          <a:r>
            <a:rPr lang="ru-RU" sz="3200" kern="1200" dirty="0" smtClean="0">
              <a:latin typeface="Gabriola" pitchFamily="82" charset="0"/>
            </a:rPr>
            <a:t>год – </a:t>
          </a:r>
          <a:r>
            <a:rPr lang="ru-RU" sz="3200" kern="1200" dirty="0" smtClean="0">
              <a:latin typeface="Gabriola" pitchFamily="82" charset="0"/>
            </a:rPr>
            <a:t>отчётный </a:t>
          </a:r>
          <a:r>
            <a:rPr lang="ru-RU" sz="3200" kern="1200" dirty="0" smtClean="0">
              <a:latin typeface="Gabriola" pitchFamily="82" charset="0"/>
            </a:rPr>
            <a:t>финансовый год</a:t>
          </a:r>
          <a:endParaRPr lang="ru-RU" sz="3200" kern="1200" dirty="0">
            <a:latin typeface="Gabriola" pitchFamily="82" charset="0"/>
          </a:endParaRPr>
        </a:p>
      </dsp:txBody>
      <dsp:txXfrm>
        <a:off x="418320" y="2394186"/>
        <a:ext cx="8366399" cy="1655953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abriola" pitchFamily="82" charset="0"/>
            </a:rPr>
            <a:t>Отчётный </a:t>
          </a:r>
          <a:r>
            <a:rPr lang="ru-RU" sz="2800" kern="1200" dirty="0" smtClean="0">
              <a:latin typeface="Gabriola" pitchFamily="82" charset="0"/>
            </a:rPr>
            <a:t>финансовый год – </a:t>
          </a:r>
          <a:r>
            <a:rPr lang="ru-RU" sz="2800" kern="1200" dirty="0" err="1" smtClean="0">
              <a:latin typeface="Gabriola" pitchFamily="82" charset="0"/>
            </a:rPr>
            <a:t>год</a:t>
          </a:r>
          <a:r>
            <a:rPr lang="ru-RU" sz="2800" kern="1200" dirty="0" smtClean="0">
              <a:latin typeface="Gabriola" pitchFamily="82" charset="0"/>
            </a:rPr>
            <a:t>, </a:t>
          </a:r>
          <a:r>
            <a:rPr lang="ru-RU" sz="2800" kern="1200" dirty="0" smtClean="0">
              <a:latin typeface="Gabriola" pitchFamily="82" charset="0"/>
            </a:rPr>
            <a:t>за </a:t>
          </a:r>
          <a:r>
            <a:rPr lang="ru-RU" sz="2800" kern="1200" dirty="0" smtClean="0">
              <a:latin typeface="Gabriola" pitchFamily="82" charset="0"/>
            </a:rPr>
            <a:t>который составляется отчет </a:t>
          </a:r>
          <a:r>
            <a:rPr lang="ru-RU" sz="2800" kern="1200" dirty="0" smtClean="0">
              <a:latin typeface="Gabriola" pitchFamily="82" charset="0"/>
            </a:rPr>
            <a:t>бюджета, предшествующий очередному финансовому году</a:t>
          </a:r>
          <a:endParaRPr lang="ru-RU" sz="2800" kern="1200" dirty="0">
            <a:latin typeface="Gabriola" pitchFamily="82" charset="0"/>
          </a:endParaRPr>
        </a:p>
      </dsp:txBody>
      <dsp:txXfrm>
        <a:off x="418320" y="4351100"/>
        <a:ext cx="8366399" cy="15518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0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0" y="188565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8565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190373"/>
          <a:ext cx="6357983" cy="1695283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Расходы бюджета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за 2020 год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были направлены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на решение следующих ключевых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задач по решению местных вопросов: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190373"/>
        <a:ext cx="6357983" cy="1695283"/>
      </dsp:txXfrm>
    </dsp:sp>
    <dsp:sp modelId="{DA5C133F-EA30-44F4-9D4E-1E016A63F76C}">
      <dsp:nvSpPr>
        <dsp:cNvPr id="0" name=""/>
        <dsp:cNvSpPr/>
      </dsp:nvSpPr>
      <dsp:spPr>
        <a:xfrm>
          <a:off x="4397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80733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9062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</a:t>
          </a:r>
          <a:r>
            <a:rPr lang="ru-RU" sz="1800" kern="1200" smtClean="0">
              <a:solidFill>
                <a:srgbClr val="FF0000"/>
              </a:solidFill>
              <a:latin typeface="Monotype Corsiva" pitchFamily="66" charset="0"/>
            </a:rPr>
            <a:t>эффективности </a:t>
          </a:r>
          <a:r>
            <a:rPr lang="ru-RU" sz="1800" kern="1200" smtClean="0">
              <a:solidFill>
                <a:srgbClr val="FF0000"/>
              </a:solidFill>
              <a:latin typeface="Monotype Corsiva" pitchFamily="66" charset="0"/>
            </a:rPr>
            <a:t>бюджетной </a:t>
          </a: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политики, </a:t>
          </a: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в том числе за счет роста эффективности бюджетных расходов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9062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80733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80733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80733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</a:t>
          </a: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2020г</a:t>
          </a: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.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</a:t>
          </a:r>
          <a:r>
            <a:rPr lang="ru-RU" sz="1600" b="1" kern="1200" dirty="0" smtClean="0">
              <a:latin typeface="Monotype Corsiva" pitchFamily="66" charset="0"/>
            </a:rPr>
            <a:t>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</a:t>
          </a:r>
          <a:r>
            <a:rPr lang="ru-RU" sz="1600" b="1" kern="1200" dirty="0" smtClean="0">
              <a:latin typeface="Monotype Corsiva" pitchFamily="66" charset="0"/>
            </a:rPr>
            <a:t>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-Иные </a:t>
          </a:r>
          <a:r>
            <a:rPr lang="ru-RU" sz="1600" b="1" kern="1200" dirty="0" smtClean="0">
              <a:latin typeface="Monotype Corsiva" pitchFamily="66" charset="0"/>
            </a:rPr>
            <a:t>межбюджетные </a:t>
          </a:r>
          <a:r>
            <a:rPr lang="ru-RU" sz="1600" b="1" kern="1200" dirty="0" smtClean="0">
              <a:latin typeface="Monotype Corsiva" pitchFamily="66" charset="0"/>
            </a:rPr>
            <a:t>трансферты;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безвозмездные поступления</a:t>
          </a:r>
          <a:endParaRPr lang="ru-RU" sz="1600" b="1" kern="1200" dirty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2020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5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475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901" tIns="45450" rIns="90901" bIns="4545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0" cy="493475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0" cy="493475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16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65841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</a:rPr>
              <a:t>Отчет 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об исполнении бюджета Балко-Грузского сельского </a:t>
            </a:r>
            <a:r>
              <a:rPr lang="ru-RU" sz="5400" b="1" i="1" dirty="0" smtClean="0">
                <a:latin typeface="Gabriola" pitchFamily="82" charset="0"/>
              </a:rPr>
              <a:t>поселения  Егорлыкского  района</a:t>
            </a:r>
            <a:r>
              <a:rPr lang="ru-RU" sz="5400" b="1" i="1" dirty="0" smtClean="0">
                <a:latin typeface="Gabriola" pitchFamily="82" charset="0"/>
              </a:rPr>
              <a:t/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за 2020 год</a:t>
            </a:r>
            <a:endParaRPr lang="ru-RU" sz="54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12976"/>
            <a:ext cx="817724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5030696"/>
              </p:ext>
            </p:extLst>
          </p:nvPr>
        </p:nvGraphicFramePr>
        <p:xfrm>
          <a:off x="179512" y="660276"/>
          <a:ext cx="8784976" cy="564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224136"/>
                <a:gridCol w="1224136"/>
                <a:gridCol w="1440160"/>
                <a:gridCol w="1512168"/>
              </a:tblGrid>
              <a:tr h="13895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2020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2020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Уд.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Вес в налоговых доходах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8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12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</a:p>
                  </a:txBody>
                  <a:tcPr/>
                </a:tc>
              </a:tr>
              <a:tr h="8800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 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0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взыскания (штрафы)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74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оказания платных услуг и компенсации затрат государства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1677671"/>
              </p:ext>
            </p:extLst>
          </p:nvPr>
        </p:nvGraphicFramePr>
        <p:xfrm>
          <a:off x="1524000" y="30129"/>
          <a:ext cx="6096000" cy="59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05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Неналоговые доходы</a:t>
                      </a:r>
                      <a:endParaRPr lang="ru-RU" sz="28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065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6706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Структура исполнение </a:t>
            </a:r>
            <a:r>
              <a:rPr lang="ru-RU" sz="2800" dirty="0">
                <a:latin typeface="Monotype Corsiva" pitchFamily="66" charset="0"/>
              </a:rPr>
              <a:t>бюджета по н</a:t>
            </a:r>
            <a:r>
              <a:rPr lang="ru-RU" sz="2800" dirty="0" smtClean="0">
                <a:latin typeface="Monotype Corsiva" pitchFamily="66" charset="0"/>
              </a:rPr>
              <a:t>еналоговым доходам</a:t>
            </a:r>
            <a:endParaRPr lang="ru-RU" sz="28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10713055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907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93738"/>
              </p:ext>
            </p:extLst>
          </p:nvPr>
        </p:nvGraphicFramePr>
        <p:xfrm>
          <a:off x="179512" y="660276"/>
          <a:ext cx="8208912" cy="463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160240"/>
              </a:tblGrid>
              <a:tr h="3924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2020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3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субвенции бюджетам сельских поселений на осуществление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первичного воинского учета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231,1</a:t>
                      </a:r>
                    </a:p>
                  </a:txBody>
                  <a:tcPr/>
                </a:tc>
              </a:tr>
              <a:tr h="5861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субвенции бюджетам сельских поселений на выполнение передаваемых полномочий субъектов РФ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245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дотации бюджетам сельских поселений на выравнивание бюджетной обеспеченности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1 290,9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3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иные межбюджетные трансферты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8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безвозмездные поступления (тыс. руб.)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74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 (тыс. руб.)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7521229"/>
              </p:ext>
            </p:extLst>
          </p:nvPr>
        </p:nvGraphicFramePr>
        <p:xfrm>
          <a:off x="1524000" y="30129"/>
          <a:ext cx="6096000" cy="59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05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поступления</a:t>
                      </a:r>
                      <a:endParaRPr lang="ru-RU" sz="28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37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64871222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72225"/>
              </p:ext>
            </p:extLst>
          </p:nvPr>
        </p:nvGraphicFramePr>
        <p:xfrm>
          <a:off x="214282" y="214290"/>
          <a:ext cx="8715439" cy="5528178"/>
        </p:xfrm>
        <a:graphic>
          <a:graphicData uri="http://schemas.openxmlformats.org/drawingml/2006/table">
            <a:tbl>
              <a:tblPr/>
              <a:tblGrid>
                <a:gridCol w="2189195"/>
                <a:gridCol w="1631561"/>
                <a:gridCol w="1631561"/>
                <a:gridCol w="1631561"/>
                <a:gridCol w="1631561"/>
              </a:tblGrid>
              <a:tr h="262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2020 год</a:t>
                      </a:r>
                      <a:endParaRPr lang="ru-RU" sz="1800" b="0" i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2020 год</a:t>
                      </a:r>
                      <a:endParaRPr lang="ru-RU" sz="1800" b="0" i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</a:t>
                      </a:r>
                      <a:endParaRPr lang="ru-RU" sz="1800" b="0" i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Уд. Вес в общей сумме расходов</a:t>
                      </a:r>
                      <a:endParaRPr lang="ru-RU" sz="1800" b="0" i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47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11 766,6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11 036,2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="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415,6</a:t>
                      </a:r>
                      <a:endParaRPr lang="ru-RU" sz="1400" b="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4 815,0</a:t>
                      </a:r>
                      <a:endParaRPr lang="ru-RU" sz="1400" b="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400" b="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1400" b="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CC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CC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231,1</a:t>
                      </a:r>
                      <a:endParaRPr lang="ru-RU" sz="1400" b="0" dirty="0">
                        <a:solidFill>
                          <a:srgbClr val="CC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CC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231,1</a:t>
                      </a:r>
                      <a:endParaRPr lang="ru-RU" sz="1400" b="0" dirty="0">
                        <a:solidFill>
                          <a:srgbClr val="CC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CC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0" dirty="0">
                        <a:solidFill>
                          <a:srgbClr val="CC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CC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400" b="0" dirty="0">
                        <a:solidFill>
                          <a:srgbClr val="CC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0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698,6</a:t>
                      </a:r>
                      <a:endParaRPr lang="ru-RU" sz="1400" b="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1 568,9</a:t>
                      </a:r>
                      <a:endParaRPr lang="ru-RU" sz="1400" b="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400" b="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400" b="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b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b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b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="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339,6</a:t>
                      </a:r>
                      <a:endParaRPr lang="ru-RU" sz="1400" b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4 339,6</a:t>
                      </a:r>
                      <a:endParaRPr lang="ru-RU" sz="1400" b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39,3</a:t>
                      </a:r>
                      <a:endParaRPr lang="ru-RU" sz="1400" b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929199502"/>
              </p:ext>
            </p:extLst>
          </p:nvPr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767802081"/>
              </p:ext>
            </p:extLst>
          </p:nvPr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39552" y="214290"/>
            <a:ext cx="760434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за 2020 год.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349112169"/>
              </p:ext>
            </p:extLst>
          </p:nvPr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9298543"/>
              </p:ext>
            </p:extLst>
          </p:nvPr>
        </p:nvGraphicFramePr>
        <p:xfrm>
          <a:off x="179512" y="660276"/>
          <a:ext cx="8784976" cy="550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656184"/>
                <a:gridCol w="1512168"/>
              </a:tblGrid>
              <a:tr h="72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18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 (тыс. руб.)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11 554,8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13 068,9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0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10 165,7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11 140,7</a:t>
                      </a:r>
                    </a:p>
                  </a:txBody>
                  <a:tcPr/>
                </a:tc>
              </a:tr>
              <a:tr h="3800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1 389,1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3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               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1 396,2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1 926,3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3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      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1 187,8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1 290,9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208,4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субвенции, субвенций и иных межбюджетных трансфертов, имеющих целевое назначение,  прошлых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-7,1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834229"/>
              </p:ext>
            </p:extLst>
          </p:nvPr>
        </p:nvGraphicFramePr>
        <p:xfrm>
          <a:off x="1524000" y="30129"/>
          <a:ext cx="6096000" cy="59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05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28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646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Monotype Corsiva" pitchFamily="66" charset="0"/>
              </a:rPr>
              <a:t>поступления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620357901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3655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997046"/>
              </p:ext>
            </p:extLst>
          </p:nvPr>
        </p:nvGraphicFramePr>
        <p:xfrm>
          <a:off x="179512" y="660276"/>
          <a:ext cx="8784976" cy="577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224136"/>
                <a:gridCol w="1224136"/>
                <a:gridCol w="1440160"/>
                <a:gridCol w="1512168"/>
              </a:tblGrid>
              <a:tr h="1268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2020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2020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Уд.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Вес в налоговых доходах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28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10 840,9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11 064,8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0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ФЛ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/>
                </a:tc>
              </a:tr>
              <a:tr h="8035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       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5 458,1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5 634,3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5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(тыс. руб.)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5 067,4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4 936,5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8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имущество ФЛ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земельный налог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4 872,8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4 640,8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2344234"/>
              </p:ext>
            </p:extLst>
          </p:nvPr>
        </p:nvGraphicFramePr>
        <p:xfrm>
          <a:off x="1524000" y="30129"/>
          <a:ext cx="6096000" cy="59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05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бюджета по доходам</a:t>
                      </a:r>
                      <a:endParaRPr lang="ru-RU" sz="28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376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6706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Структура исполнение </a:t>
            </a:r>
            <a:r>
              <a:rPr lang="ru-RU" sz="2800" dirty="0">
                <a:latin typeface="Monotype Corsiva" pitchFamily="66" charset="0"/>
              </a:rPr>
              <a:t>бюджета по </a:t>
            </a:r>
            <a:r>
              <a:rPr lang="ru-RU" sz="2800" dirty="0" smtClean="0">
                <a:latin typeface="Monotype Corsiva" pitchFamily="66" charset="0"/>
              </a:rPr>
              <a:t>доходам</a:t>
            </a:r>
            <a:endParaRPr lang="ru-RU" sz="28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833556537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2224</TotalTime>
  <Words>774</Words>
  <Application>Microsoft Office PowerPoint</Application>
  <PresentationFormat>Экран (4:3)</PresentationFormat>
  <Paragraphs>227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Отчет  об исполнении бюджета Балко-Грузского сельского поселения  Егорлыкского  района за 2020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231</cp:revision>
  <cp:lastPrinted>2021-05-24T12:32:45Z</cp:lastPrinted>
  <dcterms:created xsi:type="dcterms:W3CDTF">2016-02-10T06:46:34Z</dcterms:created>
  <dcterms:modified xsi:type="dcterms:W3CDTF">2021-05-25T09:06:10Z</dcterms:modified>
</cp:coreProperties>
</file>